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</p:sldMasterIdLst>
  <p:notesMasterIdLst>
    <p:notesMasterId r:id="rId24"/>
  </p:notesMasterIdLst>
  <p:sldIdLst>
    <p:sldId id="256" r:id="rId2"/>
    <p:sldId id="261" r:id="rId3"/>
    <p:sldId id="262" r:id="rId4"/>
    <p:sldId id="268" r:id="rId5"/>
    <p:sldId id="269" r:id="rId6"/>
    <p:sldId id="280" r:id="rId7"/>
    <p:sldId id="273" r:id="rId8"/>
    <p:sldId id="266" r:id="rId9"/>
    <p:sldId id="277" r:id="rId10"/>
    <p:sldId id="276" r:id="rId11"/>
    <p:sldId id="275" r:id="rId12"/>
    <p:sldId id="281" r:id="rId13"/>
    <p:sldId id="282" r:id="rId14"/>
    <p:sldId id="285" r:id="rId15"/>
    <p:sldId id="271" r:id="rId16"/>
    <p:sldId id="272" r:id="rId17"/>
    <p:sldId id="278" r:id="rId18"/>
    <p:sldId id="284" r:id="rId19"/>
    <p:sldId id="286" r:id="rId20"/>
    <p:sldId id="279" r:id="rId21"/>
    <p:sldId id="288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8"/>
    <p:restoredTop sz="87350"/>
  </p:normalViewPr>
  <p:slideViewPr>
    <p:cSldViewPr snapToGrid="0" snapToObjects="1">
      <p:cViewPr>
        <p:scale>
          <a:sx n="59" d="100"/>
          <a:sy n="59" d="100"/>
        </p:scale>
        <p:origin x="1248" y="9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axolotl </a:t>
            </a:r>
            <a:r>
              <a:rPr lang="en-US" dirty="0" err="1" smtClean="0"/>
              <a:t>mexican</a:t>
            </a:r>
            <a:r>
              <a:rPr lang="en-US" dirty="0" smtClean="0"/>
              <a:t>,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U-Net consists of an almost symmetric encoder and decoder.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skip connections from the output of convolution blocks to the corresponding input of the transposed-convolution block at the same level: these skip connections allow gradients to flow more effectively and provides information from multiple scales of the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1/22/20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</a:p>
        </p:txBody>
      </p:sp>
      <p:grpSp>
        <p:nvGrpSpPr>
          <p:cNvPr id="13" name="Group 12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1/22/20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1/22/20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1/22/20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1/22/20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1/22/20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LML Colombia 2018</a:t>
            </a:r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LML Colombia 2018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1/22/20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 smtClean="0"/>
              <a:t>LML Colombia 2018</a:t>
            </a:r>
          </a:p>
        </p:txBody>
      </p:sp>
      <p:grpSp>
        <p:nvGrpSpPr>
          <p:cNvPr id="13" name="Group 12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7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9.emf"/><Relationship Id="rId1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Relationship Id="rId4" Type="http://schemas.openxmlformats.org/officeDocument/2006/relationships/image" Target="../media/image9.jpeg"/><Relationship Id="rId5" Type="http://schemas.openxmlformats.org/officeDocument/2006/relationships/image" Target="../media/image20.tiff"/><Relationship Id="rId6" Type="http://schemas.openxmlformats.org/officeDocument/2006/relationships/image" Target="../media/image21.png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9.emf"/><Relationship Id="rId1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emf"/><Relationship Id="rId4" Type="http://schemas.openxmlformats.org/officeDocument/2006/relationships/image" Target="../media/image5.tiff"/><Relationship Id="rId5" Type="http://schemas.openxmlformats.org/officeDocument/2006/relationships/image" Target="../media/image9.jpeg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5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9.emf"/><Relationship Id="rId1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emf"/><Relationship Id="rId4" Type="http://schemas.openxmlformats.org/officeDocument/2006/relationships/image" Target="../media/image5.tiff"/><Relationship Id="rId5" Type="http://schemas.openxmlformats.org/officeDocument/2006/relationships/image" Target="../media/image9.jpeg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5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4" Type="http://schemas.openxmlformats.org/officeDocument/2006/relationships/image" Target="../media/image29.emf"/><Relationship Id="rId1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emf"/><Relationship Id="rId4" Type="http://schemas.openxmlformats.org/officeDocument/2006/relationships/image" Target="../media/image5.tiff"/><Relationship Id="rId5" Type="http://schemas.openxmlformats.org/officeDocument/2006/relationships/image" Target="../media/image9.jpeg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5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31.jpeg"/><Relationship Id="rId5" Type="http://schemas.openxmlformats.org/officeDocument/2006/relationships/image" Target="../media/image14.tif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14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jpe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hyperlink" Target="https://en.wikipedia.org/wiki/Transfer_learning#cite_note-1" TargetMode="External"/><Relationship Id="rId8" Type="http://schemas.openxmlformats.org/officeDocument/2006/relationships/image" Target="../media/image14.png"/><Relationship Id="rId9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Transfer Learning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 smtClean="0"/>
              <a:t>Task</a:t>
            </a:r>
            <a:r>
              <a:rPr lang="en-US" smtClean="0"/>
              <a:t>: classify </a:t>
            </a:r>
            <a:r>
              <a:rPr lang="en-US" dirty="0" smtClean="0"/>
              <a:t>cars, people, animals and objects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CNN Layer 1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2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</a:t>
            </a:r>
            <a:r>
              <a:rPr lang="en" dirty="0" smtClean="0"/>
              <a:t>Learning</a:t>
            </a:r>
            <a:r>
              <a:rPr lang="en-US" dirty="0" smtClean="0"/>
              <a:t>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</a:t>
            </a:r>
            <a:r>
              <a:rPr lang="en" dirty="0" smtClean="0"/>
              <a:t>minutes </a:t>
            </a:r>
            <a:r>
              <a:rPr lang="en" dirty="0"/>
              <a:t>on a </a:t>
            </a:r>
            <a:r>
              <a:rPr lang="en" dirty="0" smtClean="0"/>
              <a:t>CPU</a:t>
            </a:r>
            <a:r>
              <a:rPr lang="en-US" dirty="0" smtClean="0"/>
              <a:t> with very little data</a:t>
            </a:r>
            <a:r>
              <a:rPr lang="en" dirty="0" smtClean="0"/>
              <a:t>?</a:t>
            </a:r>
            <a:endParaRPr lang="en" dirty="0"/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Example: </a:t>
            </a:r>
            <a:r>
              <a:rPr lang="en" dirty="0"/>
              <a:t>use </a:t>
            </a:r>
            <a:r>
              <a:rPr lang="en" dirty="0" smtClean="0"/>
              <a:t>Image</a:t>
            </a:r>
            <a:r>
              <a:rPr lang="en-US" dirty="0" smtClean="0"/>
              <a:t>N</a:t>
            </a:r>
            <a:r>
              <a:rPr lang="en" dirty="0" smtClean="0"/>
              <a:t>et </a:t>
            </a:r>
            <a:r>
              <a:rPr lang="en" dirty="0"/>
              <a:t>trained with </a:t>
            </a:r>
            <a:r>
              <a:rPr lang="en-US" dirty="0" smtClean="0"/>
              <a:t>any sophisticated huge network</a:t>
            </a:r>
            <a:r>
              <a:rPr lang="en" dirty="0" smtClean="0"/>
              <a:t>. </a:t>
            </a:r>
            <a:r>
              <a:rPr lang="en" dirty="0"/>
              <a:t>Then retrain it on a few </a:t>
            </a:r>
            <a:r>
              <a:rPr lang="en" dirty="0" smtClean="0"/>
              <a:t>image</a:t>
            </a:r>
            <a:r>
              <a:rPr lang="en-US" dirty="0" smtClean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CNN Layer 1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75405" y="887049"/>
            <a:ext cx="5766300" cy="925988"/>
            <a:chOff x="3075405" y="855517"/>
            <a:chExt cx="5766300" cy="925988"/>
          </a:xfrm>
        </p:grpSpPr>
        <p:sp>
          <p:nvSpPr>
            <p:cNvPr id="7" name="Left Brace 6"/>
            <p:cNvSpPr/>
            <p:nvPr/>
          </p:nvSpPr>
          <p:spPr>
            <a:xfrm rot="5400000">
              <a:off x="5698962" y="-1361237"/>
              <a:ext cx="519185" cy="57663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187" y="855517"/>
              <a:ext cx="4687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Pre-train network such </a:t>
              </a:r>
              <a:r>
                <a:rPr lang="en-US" sz="2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as VGG, </a:t>
              </a:r>
              <a:r>
                <a:rPr lang="en-US" sz="2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etc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23338" y="883525"/>
            <a:ext cx="202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only this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6" name="Left Brace 35"/>
          <p:cNvSpPr/>
          <p:nvPr/>
        </p:nvSpPr>
        <p:spPr>
          <a:xfrm rot="5400000">
            <a:off x="9545136" y="899889"/>
            <a:ext cx="491436" cy="13550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CNN Layer 1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 Layer 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4377149" y="-5633"/>
            <a:ext cx="620033" cy="32403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51197" y="90631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Pre-train network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54371" y="867806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this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0" name="Left Brace 29"/>
          <p:cNvSpPr/>
          <p:nvPr/>
        </p:nvSpPr>
        <p:spPr>
          <a:xfrm rot="5400000">
            <a:off x="8431345" y="-3851"/>
            <a:ext cx="671113" cy="3193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</a:t>
            </a:r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fine tuning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FCN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6490324" y="-2002747"/>
            <a:ext cx="473962" cy="7272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36811" y="893565"/>
            <a:ext cx="8321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everything but start with weights that </a:t>
            </a: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trained already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P(cat)</a:t>
                </a:r>
              </a:p>
              <a:p>
                <a:r>
                  <a:rPr lang="en-US" sz="2800" dirty="0" smtClean="0"/>
                  <a:t>P(chinchilla)</a:t>
                </a:r>
                <a:endParaRPr lang="en-US" sz="2800" dirty="0"/>
              </a:p>
              <a:p>
                <a:r>
                  <a:rPr lang="en-US" sz="2800" dirty="0" smtClean="0"/>
                  <a:t>P(dog)</a:t>
                </a:r>
                <a:endParaRPr lang="en-US" sz="28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  <a:endParaRPr lang="en-US" sz="22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5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</a:t>
            </a:r>
            <a:r>
              <a:rPr lang="en-US" dirty="0" smtClean="0"/>
              <a:t>Tasks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8227" y="915949"/>
            <a:ext cx="10262832" cy="2371469"/>
            <a:chOff x="276812" y="588707"/>
            <a:chExt cx="10262832" cy="2371469"/>
          </a:xfrm>
        </p:grpSpPr>
        <p:grpSp>
          <p:nvGrpSpPr>
            <p:cNvPr id="6" name="Group 5"/>
            <p:cNvGrpSpPr/>
            <p:nvPr/>
          </p:nvGrpSpPr>
          <p:grpSpPr>
            <a:xfrm>
              <a:off x="681924" y="1061297"/>
              <a:ext cx="2634713" cy="1898879"/>
              <a:chOff x="1038385" y="983807"/>
              <a:chExt cx="3084163" cy="265829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0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718" y="1172277"/>
                <a:ext cx="2209657" cy="1317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941633" y="1058760"/>
              <a:ext cx="2516018" cy="1893454"/>
              <a:chOff x="4817390" y="1430139"/>
              <a:chExt cx="3133241" cy="209550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18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Left Brace 8"/>
            <p:cNvSpPr/>
            <p:nvPr/>
          </p:nvSpPr>
          <p:spPr>
            <a:xfrm>
              <a:off x="7082647" y="114409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80453" y="1258500"/>
              <a:ext cx="195919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P(cat</a:t>
              </a:r>
              <a:r>
                <a:rPr lang="en-US" sz="2800" dirty="0" smtClean="0"/>
                <a:t>)</a:t>
              </a:r>
            </a:p>
            <a:p>
              <a:r>
                <a:rPr lang="en-US" sz="2800" dirty="0"/>
                <a:t>P(chinchilla)</a:t>
              </a:r>
            </a:p>
            <a:p>
              <a:r>
                <a:rPr lang="en-US" sz="2800" dirty="0" smtClean="0"/>
                <a:t>P(dog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296" y="1453263"/>
              <a:ext cx="1858397" cy="11406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237" y="1852235"/>
              <a:ext cx="1745106" cy="106100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76812" y="58870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420" y="3438686"/>
            <a:ext cx="10195929" cy="2410868"/>
            <a:chOff x="327420" y="2939920"/>
            <a:chExt cx="10195929" cy="2410868"/>
          </a:xfrm>
        </p:grpSpPr>
        <p:grpSp>
          <p:nvGrpSpPr>
            <p:cNvPr id="3" name="Group 2"/>
            <p:cNvGrpSpPr/>
            <p:nvPr/>
          </p:nvGrpSpPr>
          <p:grpSpPr>
            <a:xfrm>
              <a:off x="681924" y="3449372"/>
              <a:ext cx="9841425" cy="1901416"/>
              <a:chOff x="681924" y="3449372"/>
              <a:chExt cx="9841425" cy="190141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81924" y="3451909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519" y="1132818"/>
                  <a:ext cx="2209657" cy="13173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3941633" y="3449372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Left Brace 23"/>
              <p:cNvSpPr/>
              <p:nvPr/>
            </p:nvSpPr>
            <p:spPr>
              <a:xfrm>
                <a:off x="7082647" y="3534702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570" y="4253359"/>
                <a:ext cx="1745106" cy="106100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502" y="3831024"/>
                <a:ext cx="1858397" cy="11406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0447" y="3598660"/>
                <a:ext cx="2282902" cy="14859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25" y="4208681"/>
                <a:ext cx="1745106" cy="106100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27420" y="2939920"/>
              <a:ext cx="21659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Segmentation: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5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11266" name="Picture 2" descr="https://i.imgur.com/VG3N19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3" y="1239865"/>
            <a:ext cx="8754376" cy="4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Segmentation: U-net architecture</a:t>
            </a:r>
            <a:endParaRPr lang="en-US" dirty="0"/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51197" y="856718"/>
            <a:ext cx="2606258" cy="5156157"/>
            <a:chOff x="3351197" y="856718"/>
            <a:chExt cx="2606258" cy="5156157"/>
          </a:xfrm>
        </p:grpSpPr>
        <p:sp>
          <p:nvSpPr>
            <p:cNvPr id="4" name="Rounded Rectangle 3"/>
            <p:cNvSpPr/>
            <p:nvPr/>
          </p:nvSpPr>
          <p:spPr>
            <a:xfrm>
              <a:off x="336665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51197" y="856718"/>
              <a:ext cx="2606258" cy="913855"/>
              <a:chOff x="3351197" y="856718"/>
              <a:chExt cx="2606258" cy="91385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648" y="856718"/>
                <a:ext cx="24336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Pre-train network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4407287" y="220406"/>
                <a:ext cx="494077" cy="2606258"/>
              </a:xfrm>
              <a:prstGeom prst="leftBrac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52835" y="872379"/>
            <a:ext cx="2606258" cy="5140496"/>
            <a:chOff x="6052835" y="872379"/>
            <a:chExt cx="2606258" cy="5140496"/>
          </a:xfrm>
        </p:grpSpPr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9359" y="872379"/>
              <a:ext cx="1423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Train this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108925" y="220406"/>
              <a:ext cx="494077" cy="260625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(fine tuning)</a:t>
            </a:r>
            <a:endParaRPr lang="en-US" dirty="0"/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51197" y="856718"/>
            <a:ext cx="5307898" cy="5156157"/>
            <a:chOff x="3351197" y="856718"/>
            <a:chExt cx="5307898" cy="5156157"/>
          </a:xfrm>
        </p:grpSpPr>
        <p:grpSp>
          <p:nvGrpSpPr>
            <p:cNvPr id="6" name="Group 5"/>
            <p:cNvGrpSpPr/>
            <p:nvPr/>
          </p:nvGrpSpPr>
          <p:grpSpPr>
            <a:xfrm>
              <a:off x="3351197" y="856718"/>
              <a:ext cx="5307898" cy="5156157"/>
              <a:chOff x="3351197" y="856718"/>
              <a:chExt cx="5307898" cy="515615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366653" y="1814947"/>
                <a:ext cx="2590800" cy="419792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14000"/>
                </a:schemeClr>
              </a:solidFill>
              <a:ln w="4762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3351197" y="856718"/>
                <a:ext cx="5307898" cy="913856"/>
                <a:chOff x="3351197" y="856718"/>
                <a:chExt cx="5307898" cy="913856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3403648" y="856718"/>
                  <a:ext cx="50753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Fine tune </a:t>
                  </a:r>
                  <a:endPara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10" name="Left Brace 9"/>
                <p:cNvSpPr/>
                <p:nvPr/>
              </p:nvSpPr>
              <p:spPr>
                <a:xfrm rot="5400000">
                  <a:off x="5715171" y="-1173349"/>
                  <a:ext cx="579949" cy="5307898"/>
                </a:xfrm>
                <a:prstGeom prst="leftBrac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14000"/>
              </a:schemeClr>
            </a:solidFill>
            <a:ln w="476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sp>
        <p:nvSpPr>
          <p:cNvPr id="3" name="AutoShape 2" descr="arios website picture_edited.jpg"/>
          <p:cNvSpPr>
            <a:spLocks noChangeAspect="1" noChangeArrowheads="1"/>
          </p:cNvSpPr>
          <p:nvPr/>
        </p:nvSpPr>
        <p:spPr bwMode="auto">
          <a:xfrm>
            <a:off x="-1" y="-1"/>
            <a:ext cx="4787153" cy="478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https://files.slack.com/files-pri/T0A4M3YAV-FSKGLDK42/fotocamilolinkedin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74" y="2043952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023" y="2043952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1" y="2043952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693" y="2043952"/>
            <a:ext cx="2743200" cy="2743200"/>
          </a:xfrm>
          <a:prstGeom prst="rect">
            <a:avLst/>
          </a:prstGeom>
        </p:spPr>
      </p:pic>
      <p:sp>
        <p:nvSpPr>
          <p:cNvPr id="16" name="Google Shape;58;p13"/>
          <p:cNvSpPr txBox="1"/>
          <p:nvPr/>
        </p:nvSpPr>
        <p:spPr>
          <a:xfrm>
            <a:off x="212911" y="5086256"/>
            <a:ext cx="2649822" cy="32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err="1"/>
              <a:t>Marios</a:t>
            </a:r>
            <a:r>
              <a:rPr lang="en-US" dirty="0"/>
              <a:t> </a:t>
            </a:r>
            <a:r>
              <a:rPr lang="en-US" dirty="0" err="1" smtClean="0"/>
              <a:t>Mattheakis</a:t>
            </a:r>
            <a:endParaRPr lang="en-US" dirty="0" smtClean="0"/>
          </a:p>
        </p:txBody>
      </p:sp>
      <p:sp>
        <p:nvSpPr>
          <p:cNvPr id="17" name="Google Shape;58;p13"/>
          <p:cNvSpPr txBox="1"/>
          <p:nvPr/>
        </p:nvSpPr>
        <p:spPr>
          <a:xfrm>
            <a:off x="3475313" y="5101014"/>
            <a:ext cx="2130619" cy="35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err="1" smtClean="0"/>
              <a:t>Robbert</a:t>
            </a:r>
            <a:r>
              <a:rPr lang="en-US" dirty="0" smtClean="0"/>
              <a:t> </a:t>
            </a:r>
            <a:r>
              <a:rPr lang="en-US" dirty="0" err="1" smtClean="0"/>
              <a:t>Struyven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841919" y="5066220"/>
            <a:ext cx="1415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Camilo </a:t>
            </a:r>
            <a:r>
              <a:rPr lang="en-US" dirty="0" err="1" smtClean="0"/>
              <a:t>Fosco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634093" y="5093664"/>
            <a:ext cx="156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Vincent </a:t>
            </a:r>
            <a:r>
              <a:rPr lang="en-US" dirty="0" err="1" smtClean="0"/>
              <a:t>Casser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6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through Network Distillation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242" y="1106130"/>
            <a:ext cx="11502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is it possible to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distill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compress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knowledge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of the large and complex training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teacher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into a small and simple deployment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student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)?</a:t>
            </a:r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2" y="2811066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3517160"/>
            <a:ext cx="4516581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labels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516581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from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teacher network predictions</a:t>
            </a:r>
          </a:p>
        </p:txBody>
      </p:sp>
    </p:spTree>
    <p:extLst>
      <p:ext uri="{BB962C8B-B14F-4D97-AF65-F5344CB8AC3E}">
        <p14:creationId xmlns:p14="http://schemas.microsoft.com/office/powerpoint/2010/main" val="1023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842708" cy="767276"/>
          </a:xfrm>
        </p:spPr>
        <p:txBody>
          <a:bodyPr/>
          <a:lstStyle/>
          <a:p>
            <a:r>
              <a:rPr lang="en-US" dirty="0"/>
              <a:t>Transfer Learning through Network </a:t>
            </a:r>
            <a:r>
              <a:rPr lang="en-US" dirty="0" smtClean="0"/>
              <a:t>Distillation </a:t>
            </a:r>
            <a:r>
              <a:rPr lang="en-US" smtClean="0"/>
              <a:t>(temperature)</a:t>
            </a:r>
            <a:endParaRPr lang="en-US" dirty="0"/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8" y="1834225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2321818"/>
            <a:ext cx="4749905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labels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749905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soft targets from the teacher network predictions</a:t>
            </a:r>
          </a:p>
        </p:txBody>
      </p:sp>
      <p:sp>
        <p:nvSpPr>
          <p:cNvPr id="4" name="Down Arrow 3"/>
          <p:cNvSpPr/>
          <p:nvPr/>
        </p:nvSpPr>
        <p:spPr>
          <a:xfrm>
            <a:off x="7180016" y="3637957"/>
            <a:ext cx="584382" cy="89863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Soften labels with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blipFill rotWithShape="0">
                <a:blip r:embed="rId3"/>
                <a:stretch>
                  <a:fillRect t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7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642217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Session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22</a:t>
            </a:fld>
            <a:endParaRPr lang="en-US"/>
          </a:p>
        </p:txBody>
      </p:sp>
      <p:sp>
        <p:nvSpPr>
          <p:cNvPr id="11" name="Google Shape;68;p14"/>
          <p:cNvSpPr/>
          <p:nvPr/>
        </p:nvSpPr>
        <p:spPr>
          <a:xfrm>
            <a:off x="681353" y="2040289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10:00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10:</a:t>
            </a:r>
            <a:r>
              <a:rPr lang="en-US" sz="2000" dirty="0" smtClean="0"/>
              <a:t>30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2017059"/>
            <a:ext cx="2735782" cy="1361589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 smtClean="0"/>
              <a:t>Basic Transfer </a:t>
            </a:r>
            <a:r>
              <a:rPr lang="en-US" sz="2000" dirty="0"/>
              <a:t>L</a:t>
            </a:r>
            <a:r>
              <a:rPr lang="en-US" sz="2000" dirty="0" smtClean="0"/>
              <a:t>earning</a:t>
            </a:r>
            <a:r>
              <a:rPr lang="en-US" sz="2000" dirty="0"/>
              <a:t>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10: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11:</a:t>
            </a:r>
            <a:r>
              <a:rPr lang="en-US" sz="2000" dirty="0" smtClean="0"/>
              <a:t>30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Marios</a:t>
            </a:r>
            <a:endParaRPr sz="2000" dirty="0"/>
          </a:p>
        </p:txBody>
      </p:sp>
      <p:sp>
        <p:nvSpPr>
          <p:cNvPr id="13" name="Google Shape;70;p14"/>
          <p:cNvSpPr/>
          <p:nvPr/>
        </p:nvSpPr>
        <p:spPr>
          <a:xfrm>
            <a:off x="8433491" y="2017059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/>
              <a:t>Transfer Learning Across Tasks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11:</a:t>
            </a:r>
            <a:r>
              <a:rPr lang="en-US" sz="2000" dirty="0" smtClean="0"/>
              <a:t>3</a:t>
            </a:r>
            <a:r>
              <a:rPr lang="en" sz="2000" dirty="0" smtClean="0"/>
              <a:t>0 </a:t>
            </a:r>
            <a:r>
              <a:rPr lang="en" sz="2000" dirty="0"/>
              <a:t>- </a:t>
            </a:r>
            <a:r>
              <a:rPr lang="en" sz="2000" dirty="0" smtClean="0"/>
              <a:t>12:</a:t>
            </a:r>
            <a:r>
              <a:rPr lang="en-US" sz="2000" dirty="0" smtClean="0"/>
              <a:t>45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Robbert</a:t>
            </a:r>
            <a:r>
              <a:rPr lang="en-US" sz="2000" dirty="0" smtClean="0"/>
              <a:t> </a:t>
            </a:r>
            <a:r>
              <a:rPr lang="en-US" sz="2000" dirty="0" smtClean="0"/>
              <a:t>&amp; Camillo</a:t>
            </a:r>
            <a:endParaRPr sz="2000" dirty="0"/>
          </a:p>
        </p:txBody>
      </p:sp>
      <p:sp>
        <p:nvSpPr>
          <p:cNvPr id="14" name="Google Shape;71;p14"/>
          <p:cNvSpPr/>
          <p:nvPr/>
        </p:nvSpPr>
        <p:spPr>
          <a:xfrm>
            <a:off x="4606312" y="4324830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 smtClean="0"/>
              <a:t>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-US" sz="2000" dirty="0"/>
              <a:t>2</a:t>
            </a:r>
            <a:r>
              <a:rPr lang="en" sz="2000" dirty="0" smtClean="0"/>
              <a:t>:</a:t>
            </a:r>
            <a:r>
              <a:rPr lang="en-US" sz="2000" dirty="0" smtClean="0"/>
              <a:t>45</a:t>
            </a:r>
            <a:endParaRPr sz="2000" dirty="0"/>
          </a:p>
          <a:p>
            <a:pPr algn="ctr"/>
            <a:r>
              <a:rPr lang="en-US" sz="2000" dirty="0" err="1" smtClean="0"/>
              <a:t>Robbert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Camillo</a:t>
            </a:r>
            <a:endParaRPr lang="en-US" sz="2000" dirty="0"/>
          </a:p>
        </p:txBody>
      </p:sp>
      <p:sp>
        <p:nvSpPr>
          <p:cNvPr id="15" name="Google Shape;72;p14"/>
          <p:cNvSpPr/>
          <p:nvPr/>
        </p:nvSpPr>
        <p:spPr>
          <a:xfrm>
            <a:off x="8552329" y="4324830"/>
            <a:ext cx="3043518" cy="138015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12: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1:</a:t>
            </a:r>
            <a:r>
              <a:rPr lang="en-US" sz="2000" dirty="0" smtClean="0"/>
              <a:t>45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4" y="4324830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Weight and Biases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 smtClean="0"/>
              <a:t>:</a:t>
            </a:r>
            <a:r>
              <a:rPr lang="en-US" sz="2000" dirty="0" smtClean="0"/>
              <a:t>00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-US" sz="2000" dirty="0" smtClean="0"/>
              <a:t>4</a:t>
            </a:r>
            <a:r>
              <a:rPr lang="en" sz="2000" dirty="0" smtClean="0"/>
              <a:t>:30</a:t>
            </a:r>
            <a:endParaRPr lang="en-US" sz="2000" dirty="0" smtClean="0"/>
          </a:p>
          <a:p>
            <a:pPr lvl="0" algn="ctr"/>
            <a:r>
              <a:rPr lang="en-US" sz="2000" dirty="0" smtClean="0"/>
              <a:t>Chris &amp; </a:t>
            </a:r>
            <a:r>
              <a:rPr lang="en-US" sz="2000" dirty="0"/>
              <a:t>Carey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0311" y="472332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472332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801562" y="3579029"/>
            <a:ext cx="757538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642217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Session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</a:t>
            </a:fld>
            <a:endParaRPr lang="en-US"/>
          </a:p>
        </p:txBody>
      </p:sp>
      <p:sp>
        <p:nvSpPr>
          <p:cNvPr id="11" name="Google Shape;68;p14"/>
          <p:cNvSpPr/>
          <p:nvPr/>
        </p:nvSpPr>
        <p:spPr>
          <a:xfrm>
            <a:off x="681353" y="2040289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10:00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10:</a:t>
            </a:r>
            <a:r>
              <a:rPr lang="en-US" sz="2000" dirty="0" smtClean="0"/>
              <a:t>30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2017059"/>
            <a:ext cx="2735782" cy="1361589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 smtClean="0"/>
              <a:t>Basic Transfer </a:t>
            </a:r>
            <a:r>
              <a:rPr lang="en-US" sz="2000" dirty="0"/>
              <a:t>L</a:t>
            </a:r>
            <a:r>
              <a:rPr lang="en-US" sz="2000" dirty="0" smtClean="0"/>
              <a:t>earning</a:t>
            </a:r>
            <a:r>
              <a:rPr lang="en-US" sz="2000" dirty="0"/>
              <a:t>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10: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11:</a:t>
            </a:r>
            <a:r>
              <a:rPr lang="en-US" sz="2000" dirty="0" smtClean="0"/>
              <a:t>30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Marios</a:t>
            </a:r>
            <a:endParaRPr sz="2000" dirty="0"/>
          </a:p>
        </p:txBody>
      </p:sp>
      <p:sp>
        <p:nvSpPr>
          <p:cNvPr id="13" name="Google Shape;70;p14"/>
          <p:cNvSpPr/>
          <p:nvPr/>
        </p:nvSpPr>
        <p:spPr>
          <a:xfrm>
            <a:off x="8433491" y="2017059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/>
              <a:t>Transfer Learning Across Tasks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11:</a:t>
            </a:r>
            <a:r>
              <a:rPr lang="en-US" sz="2000" dirty="0" smtClean="0"/>
              <a:t>3</a:t>
            </a:r>
            <a:r>
              <a:rPr lang="en" sz="2000" dirty="0" smtClean="0"/>
              <a:t>0 </a:t>
            </a:r>
            <a:r>
              <a:rPr lang="en" sz="2000" dirty="0"/>
              <a:t>- </a:t>
            </a:r>
            <a:r>
              <a:rPr lang="en" sz="2000" dirty="0" smtClean="0"/>
              <a:t>12:</a:t>
            </a:r>
            <a:r>
              <a:rPr lang="en-US" sz="2000" dirty="0" smtClean="0"/>
              <a:t>45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/>
              <a:t>Robbert</a:t>
            </a:r>
            <a:r>
              <a:rPr lang="en-US" sz="2000" dirty="0" smtClean="0"/>
              <a:t> </a:t>
            </a:r>
            <a:r>
              <a:rPr lang="en-US" sz="2000" dirty="0" smtClean="0"/>
              <a:t>&amp; Camillo</a:t>
            </a:r>
            <a:endParaRPr sz="2000" dirty="0"/>
          </a:p>
        </p:txBody>
      </p:sp>
      <p:sp>
        <p:nvSpPr>
          <p:cNvPr id="14" name="Google Shape;71;p14"/>
          <p:cNvSpPr/>
          <p:nvPr/>
        </p:nvSpPr>
        <p:spPr>
          <a:xfrm>
            <a:off x="4606312" y="4324830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 smtClean="0"/>
              <a:t>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-US" sz="2000" dirty="0"/>
              <a:t>2</a:t>
            </a:r>
            <a:r>
              <a:rPr lang="en" sz="2000" dirty="0" smtClean="0"/>
              <a:t>:</a:t>
            </a:r>
            <a:r>
              <a:rPr lang="en-US" sz="2000" dirty="0" smtClean="0"/>
              <a:t>45</a:t>
            </a:r>
            <a:endParaRPr sz="2000" dirty="0"/>
          </a:p>
          <a:p>
            <a:pPr algn="ctr"/>
            <a:r>
              <a:rPr lang="en-US" sz="2000" dirty="0" err="1" smtClean="0"/>
              <a:t>Robbert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Camillo</a:t>
            </a:r>
            <a:endParaRPr lang="en-US" sz="2000" dirty="0"/>
          </a:p>
        </p:txBody>
      </p:sp>
      <p:sp>
        <p:nvSpPr>
          <p:cNvPr id="15" name="Google Shape;72;p14"/>
          <p:cNvSpPr/>
          <p:nvPr/>
        </p:nvSpPr>
        <p:spPr>
          <a:xfrm>
            <a:off x="8552329" y="4324830"/>
            <a:ext cx="3043518" cy="138015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12:</a:t>
            </a:r>
            <a:r>
              <a:rPr lang="en-US" sz="2000" dirty="0" smtClean="0"/>
              <a:t>45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" sz="2000" dirty="0" smtClean="0"/>
              <a:t>1:</a:t>
            </a:r>
            <a:r>
              <a:rPr lang="en-US" sz="2000" dirty="0" smtClean="0"/>
              <a:t>45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4" y="4324830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Weight and Biases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 smtClean="0"/>
              <a:t>:</a:t>
            </a:r>
            <a:r>
              <a:rPr lang="en-US" sz="2000" dirty="0" smtClean="0"/>
              <a:t>00</a:t>
            </a:r>
            <a:r>
              <a:rPr lang="en" sz="2000" dirty="0" smtClean="0"/>
              <a:t> </a:t>
            </a:r>
            <a:r>
              <a:rPr lang="en" sz="2000" dirty="0"/>
              <a:t>- </a:t>
            </a:r>
            <a:r>
              <a:rPr lang="en-US" sz="2000" dirty="0" smtClean="0"/>
              <a:t>4</a:t>
            </a:r>
            <a:r>
              <a:rPr lang="en" sz="2000" dirty="0" smtClean="0"/>
              <a:t>:30</a:t>
            </a:r>
            <a:endParaRPr lang="en-US" sz="2000" dirty="0" smtClean="0"/>
          </a:p>
          <a:p>
            <a:pPr lvl="0" algn="ctr"/>
            <a:r>
              <a:rPr lang="en-US" sz="2000" dirty="0" smtClean="0"/>
              <a:t>Chris &amp; </a:t>
            </a:r>
            <a:r>
              <a:rPr lang="en-US" sz="2000" dirty="0"/>
              <a:t>Carey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0311" y="472332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472332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801562" y="3579029"/>
            <a:ext cx="757538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76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</a:t>
            </a:r>
            <a:r>
              <a:rPr lang="en-US" dirty="0" smtClean="0"/>
              <a:t>Rarest Animals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parameters: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134,268,737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C00000"/>
                </a:solidFill>
              </a:rPr>
              <a:t>NOT ENOUGH DATA</a:t>
            </a:r>
            <a:endParaRPr lang="en-US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</a:t>
            </a:r>
            <a:r>
              <a:rPr lang="en-US" dirty="0" smtClean="0"/>
              <a:t>Cats, Dogs, Chinchillas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of parameters: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134,268,737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C00000"/>
                </a:solidFill>
              </a:rPr>
              <a:t>TAKES TOO LONG</a:t>
            </a:r>
            <a:endParaRPr lang="en-US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https://raw.githubusercontent.com/joshua19881228/my_blogs/master/Computer_Vision/Reading_Note/figures/DetectorCompare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" y="58842"/>
            <a:ext cx="11264456" cy="66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</a:t>
            </a:r>
            <a:r>
              <a:rPr lang="en" dirty="0" smtClean="0"/>
              <a:t>Learning</a:t>
            </a:r>
            <a:r>
              <a:rPr lang="en-US" dirty="0" smtClean="0"/>
              <a:t>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 smtClean="0"/>
              <a:t>build </a:t>
            </a:r>
            <a:r>
              <a:rPr lang="en" dirty="0" smtClean="0"/>
              <a:t>an </a:t>
            </a:r>
            <a:r>
              <a:rPr lang="en" dirty="0"/>
              <a:t>image classifier that can be trained in a few </a:t>
            </a:r>
            <a:r>
              <a:rPr lang="en" dirty="0" smtClean="0"/>
              <a:t>minutes</a:t>
            </a:r>
            <a:r>
              <a:rPr lang="en-US" dirty="0" smtClean="0"/>
              <a:t> </a:t>
            </a:r>
            <a:r>
              <a:rPr lang="en" dirty="0" smtClean="0"/>
              <a:t>on </a:t>
            </a:r>
            <a:r>
              <a:rPr lang="en" dirty="0"/>
              <a:t>a </a:t>
            </a:r>
            <a:r>
              <a:rPr lang="en" dirty="0" smtClean="0"/>
              <a:t>CPU</a:t>
            </a:r>
            <a:r>
              <a:rPr lang="en-US" dirty="0" smtClean="0"/>
              <a:t> with very little data</a:t>
            </a:r>
            <a:r>
              <a:rPr lang="en" dirty="0" smtClean="0"/>
              <a:t>?</a:t>
            </a:r>
            <a:r>
              <a:rPr lang="en-US" dirty="0" smtClean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 smtClean="0"/>
          </a:p>
          <a:p>
            <a:pPr>
              <a:spcBef>
                <a:spcPts val="2133"/>
              </a:spcBef>
            </a:pPr>
            <a:endParaRPr lang="en-US" dirty="0" smtClean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pic>
        <p:nvPicPr>
          <p:cNvPr id="2056" name="Picture 8" descr="usinessman holding big question mark vector illustration sketch doodle hand drawn with black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203343"/>
            <a:ext cx="4654657" cy="4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 Transfer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 smtClean="0"/>
                  <a:t>Train a </a:t>
                </a:r>
                <a:r>
                  <a:rPr lang="en" sz="2400" dirty="0" smtClean="0"/>
                  <a:t>ML </a:t>
                </a:r>
                <a:r>
                  <a:rPr lang="en-US" sz="2400" dirty="0"/>
                  <a:t>m</a:t>
                </a:r>
                <a:r>
                  <a:rPr lang="en" sz="2400" dirty="0" smtClean="0"/>
                  <a:t>o</a:t>
                </a:r>
                <a:r>
                  <a:rPr lang="en-US" sz="2400" dirty="0" smtClean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 smtClean="0"/>
                  <a:t> for a task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 smtClean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 smtClean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 smtClean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 smtClean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 smtClean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 smtClean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</a:t>
                </a:r>
                <a:r>
                  <a:rPr lang="en-US" sz="2400" dirty="0" smtClean="0"/>
                  <a:t>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 rotWithShape="0">
                <a:blip r:embed="rId4"/>
                <a:stretch>
                  <a:fillRect b="-62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 rotWithShape="0">
                <a:blip r:embed="rId8"/>
                <a:stretch>
                  <a:fillRect b="-3593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 smtClean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</a:t>
            </a:r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9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10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Idea: Representation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1341" y="98380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882" b="-9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61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98812482-D5D7-9A44-AD44-D85ACD9D96E7}" vid="{81DC9B3E-9028-0F43-B407-BD657E95DD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LML_lecture_template</Template>
  <TotalTime>837</TotalTime>
  <Words>717</Words>
  <Application>Microsoft Macintosh PowerPoint</Application>
  <PresentationFormat>Widescreen</PresentationFormat>
  <Paragraphs>160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Cambria Math</vt:lpstr>
      <vt:lpstr>Karla</vt:lpstr>
      <vt:lpstr>Mangal</vt:lpstr>
      <vt:lpstr>Arial</vt:lpstr>
      <vt:lpstr>GEC_template</vt:lpstr>
      <vt:lpstr>Transfer Learning</vt:lpstr>
      <vt:lpstr>PowerPoint Presentation</vt:lpstr>
      <vt:lpstr>Workshop Overview for Session 2</vt:lpstr>
      <vt:lpstr>Classify Rarest Animals </vt:lpstr>
      <vt:lpstr>Classify Cats, Dogs, Chinchillas etc</vt:lpstr>
      <vt:lpstr>PowerPoint Presentation</vt:lpstr>
      <vt:lpstr>Transfer Learning To The Rescue</vt:lpstr>
      <vt:lpstr>Basic idea of  Transfer Learning</vt:lpstr>
      <vt:lpstr>Key Idea: Representation Learning</vt:lpstr>
      <vt:lpstr>Representation Learning</vt:lpstr>
      <vt:lpstr>Transfer Learning To The Rescue</vt:lpstr>
      <vt:lpstr>Transfer Learning</vt:lpstr>
      <vt:lpstr>Transfer Learning</vt:lpstr>
      <vt:lpstr>Transfer Learning – fine tuning</vt:lpstr>
      <vt:lpstr>Transfer Learning Across Tasks</vt:lpstr>
      <vt:lpstr>Transfer Learning Across Tasks (cont) </vt:lpstr>
      <vt:lpstr>Segmentation</vt:lpstr>
      <vt:lpstr>Segmentation: U-net architecture</vt:lpstr>
      <vt:lpstr>Segmentation (fine tuning)</vt:lpstr>
      <vt:lpstr>Transfer Learning through Network Distillation</vt:lpstr>
      <vt:lpstr>Transfer Learning through Network Distillation (temperature)</vt:lpstr>
      <vt:lpstr>Workshop Overview for Session 2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Microsoft Office User</dc:creator>
  <cp:lastModifiedBy>Microsoft Office User</cp:lastModifiedBy>
  <cp:revision>88</cp:revision>
  <dcterms:created xsi:type="dcterms:W3CDTF">2020-01-22T02:04:53Z</dcterms:created>
  <dcterms:modified xsi:type="dcterms:W3CDTF">2020-01-22T16:13:08Z</dcterms:modified>
</cp:coreProperties>
</file>